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7" r:id="rId20"/>
    <p:sldId id="298" r:id="rId21"/>
    <p:sldId id="274" r:id="rId22"/>
    <p:sldId id="275" r:id="rId23"/>
    <p:sldId id="278" r:id="rId24"/>
    <p:sldId id="276" r:id="rId25"/>
    <p:sldId id="293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4" r:id="rId41"/>
    <p:sldId id="295" r:id="rId42"/>
    <p:sldId id="296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95" d="100"/>
          <a:sy n="95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930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02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254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244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358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04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6110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095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5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394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294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8EC25-3CE5-4776-9D5D-87311834CA77}" type="datetimeFigureOut">
              <a:rPr lang="en-US" smtClean="0"/>
              <a:t>8/29/2024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72B58-A911-4BF6-9862-77CEDF9898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597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podloga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77" r="19894" b="78836"/>
          <a:stretch/>
        </p:blipFill>
        <p:spPr bwMode="auto">
          <a:xfrm>
            <a:off x="1785257" y="841828"/>
            <a:ext cx="5544457" cy="145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41500" y="5727700"/>
            <a:ext cx="5486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Cyrl-RS" sz="2200" smtClean="0"/>
              <a:t>Проф.</a:t>
            </a:r>
            <a:r>
              <a:rPr lang="en-GB" sz="2200" dirty="0" smtClean="0"/>
              <a:t> </a:t>
            </a:r>
            <a:r>
              <a:rPr lang="sr-Cyrl-RS" sz="2200" dirty="0"/>
              <a:t>др Катарина Парезановић Илић</a:t>
            </a:r>
            <a:endParaRPr lang="en-US" sz="2200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C794F855-01DD-42A5-996B-3D0CB8D687CB}"/>
              </a:ext>
            </a:extLst>
          </p:cNvPr>
          <p:cNvSpPr txBox="1">
            <a:spLocks/>
          </p:cNvSpPr>
          <p:nvPr/>
        </p:nvSpPr>
        <p:spPr>
          <a:xfrm>
            <a:off x="698500" y="1897063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sz="3200" b="1">
                <a:latin typeface="Arial" panose="020B0604020202020204" pitchFamily="34" charset="0"/>
                <a:cs typeface="Arial" panose="020B0604020202020204" pitchFamily="34" charset="0"/>
              </a:rPr>
              <a:t>КИНЕЗИТЕРАПИЈА БОЛЕСНИКА СА МУЛТИПЛОМ СКЛЕРОЗОМ</a:t>
            </a:r>
            <a:endParaRPr lang="en-US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52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00"/>
    </mc:Choice>
    <mc:Fallback xmlns="">
      <p:transition spd="slow" advTm="82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65D2E5B-37DD-4467-988B-64B71775E3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Циљ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специфичног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лечења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прекине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имуна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реакција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одговорна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настанак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обољења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данас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такви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лекови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иако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покушано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буду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уведени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нису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дали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очекиване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резултате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Неспецифична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усмерена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смањење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запаљенске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компоненте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лезије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кориговање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оштећене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спроводљивости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смањење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ожиљних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промена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месту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лезије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78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01"/>
    </mc:Choice>
    <mc:Fallback xmlns="">
      <p:transition spd="slow" advTm="25001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0B6BA8A-BFBF-45D4-A809-58A01740F5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Функционална евалуација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Сагледавање хендикепа на основу:</a:t>
            </a: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- неуролошких оштећења</a:t>
            </a: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- функционалне способности болесника</a:t>
            </a: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- социјалних ограничења</a:t>
            </a:r>
          </a:p>
          <a:p>
            <a:pPr marL="0" indent="0">
              <a:buNone/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показатеље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најбоље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стандардизује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EDSS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sr-Latn-RS" altLang="en-US" dirty="0"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panded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Disability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 Status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Scale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Kurzke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-y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915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427"/>
    </mc:Choice>
    <mc:Fallback xmlns="">
      <p:transition spd="slow" advTm="23427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D0AF812-B346-49B2-875A-7EB8B7AD4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Модификована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скала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ометености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према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dirty="0" err="1">
                <a:latin typeface="Arial" panose="020B0604020202020204" pitchFamily="34" charset="0"/>
                <a:cs typeface="Arial" panose="020B0604020202020204" pitchFamily="34" charset="0"/>
              </a:rPr>
              <a:t>Kyrtzke</a:t>
            </a:r>
            <a:r>
              <a:rPr lang="sr-Latn-CS" dirty="0">
                <a:latin typeface="Arial" panose="020B0604020202020204" pitchFamily="34" charset="0"/>
                <a:cs typeface="Arial" panose="020B0604020202020204" pitchFamily="34" charset="0"/>
              </a:rPr>
              <a:t>-y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table">
            <a:extLst>
              <a:ext uri="{FF2B5EF4-FFF2-40B4-BE49-F238E27FC236}">
                <a16:creationId xmlns:a16="http://schemas.microsoft.com/office/drawing/2014/main" xmlns="" id="{B7EAF5E2-F982-4277-A8E4-826B4F5D5B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3912" y="1690689"/>
            <a:ext cx="7924713" cy="503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728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708"/>
    </mc:Choice>
    <mc:Fallback xmlns="">
      <p:transition spd="slow" advTm="5708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A02E2C7-E55C-4144-8EAC-7CE90F364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Новомодификована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l-SI" dirty="0">
                <a:latin typeface="Arial" panose="020B0604020202020204" pitchFamily="34" charset="0"/>
                <a:cs typeface="Arial" panose="020B0604020202020204" pitchFamily="34" charset="0"/>
              </a:rPr>
              <a:t>Aschwort скалa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xmlns="" id="{3BC1D559-4592-4C32-BA90-150D03C6F1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4369096"/>
              </p:ext>
            </p:extLst>
          </p:nvPr>
        </p:nvGraphicFramePr>
        <p:xfrm>
          <a:off x="352011" y="1690689"/>
          <a:ext cx="8163339" cy="469900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768626">
                  <a:extLst>
                    <a:ext uri="{9D8B030D-6E8A-4147-A177-3AD203B41FA5}">
                      <a16:colId xmlns:a16="http://schemas.microsoft.com/office/drawing/2014/main" xmlns="" val="211742205"/>
                    </a:ext>
                  </a:extLst>
                </a:gridCol>
                <a:gridCol w="7394713">
                  <a:extLst>
                    <a:ext uri="{9D8B030D-6E8A-4147-A177-3AD203B41FA5}">
                      <a16:colId xmlns:a16="http://schemas.microsoft.com/office/drawing/2014/main" xmlns="" val="2785561039"/>
                    </a:ext>
                  </a:extLst>
                </a:gridCol>
              </a:tblGrid>
              <a:tr h="4561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4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СКОР</a:t>
                      </a:r>
                    </a:p>
                    <a:p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</a:t>
                      </a:r>
                      <a:r>
                        <a:rPr lang="en-US" alt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парaматера</a:t>
                      </a:r>
                      <a:r>
                        <a:rPr lang="en-US" alt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новoмодиф</a:t>
                      </a:r>
                      <a:r>
                        <a:rPr lang="sr-Cyrl-CS" alt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</a:t>
                      </a:r>
                      <a:r>
                        <a:rPr lang="en-US" altLang="en-US" sz="18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коване</a:t>
                      </a:r>
                      <a:r>
                        <a:rPr lang="en-US" alt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ASCHWORT </a:t>
                      </a:r>
                      <a:r>
                        <a:rPr lang="en-US" altLang="en-US" sz="1800" b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скале</a:t>
                      </a:r>
                      <a:r>
                        <a:rPr lang="en-US" altLang="en-US" sz="18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(2002)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98750463"/>
                  </a:ext>
                </a:extLst>
              </a:tr>
              <a:tr h="388577">
                <a:tc>
                  <a:txBody>
                    <a:bodyPr/>
                    <a:lstStyle/>
                    <a:p>
                      <a:r>
                        <a:rPr lang="sr-Latn-R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- 2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Изражен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хипотонус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тонус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повећава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кроз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фасилитацију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стимулацију</a:t>
                      </a:r>
                      <a:endParaRPr lang="en-US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61783196"/>
                  </a:ext>
                </a:extLst>
              </a:tr>
              <a:tr h="410817">
                <a:tc>
                  <a:txBody>
                    <a:bodyPr/>
                    <a:lstStyle/>
                    <a:p>
                      <a:r>
                        <a:rPr lang="sr-Latn-R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- 1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Лака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хипотонија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тонус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може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повећати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кроз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стимулацију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фасилитацију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713269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0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Нормални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тонус</a:t>
                      </a:r>
                      <a:endParaRPr lang="en-US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15218065"/>
                  </a:ext>
                </a:extLst>
              </a:tr>
              <a:tr h="556813">
                <a:tc>
                  <a:txBody>
                    <a:bodyPr/>
                    <a:lstStyle/>
                    <a:p>
                      <a:r>
                        <a:rPr lang="sr-Latn-R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Лако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повишен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тонус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изненада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јавља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отпор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који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брзо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попушта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крају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покрета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јавља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отпор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ако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телесни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сегмент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кроз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покрет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брзо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креће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80544282"/>
                  </a:ext>
                </a:extLst>
              </a:tr>
              <a:tr h="340995">
                <a:tc>
                  <a:txBody>
                    <a:bodyPr/>
                    <a:lstStyle/>
                    <a:p>
                      <a:r>
                        <a:rPr lang="sr-Latn-R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2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Лако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повишен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тонус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изненада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јавља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отпор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који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брзо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попушта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;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крају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покрета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јавља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отпор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ако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телесни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сегмент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кроз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покрет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брзо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креће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162761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r-Latn-R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3</a:t>
                      </a:r>
                      <a:endParaRPr lang="en-US" sz="1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Израженији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отпор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покрету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током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целог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опсега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покрета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); 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телесни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сегмент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који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испитује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још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увек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лако</a:t>
                      </a:r>
                      <a:r>
                        <a:rPr lang="en-US" altLang="en-US" sz="18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en-US" sz="1800" b="1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покреће</a:t>
                      </a:r>
                      <a:endParaRPr lang="en-US" altLang="en-US" sz="18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2742153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968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732"/>
    </mc:Choice>
    <mc:Fallback xmlns="">
      <p:transition spd="slow" advTm="4732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2D94FB5-D9ED-4362-94BF-15A2BB7CBF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ДИЈАГНОСТИКА МУЛТИПЛЕ СКЛЕРОЗЕ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6D319E2-A46A-40E1-B50A-54523EA704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Неуролошки преглед</a:t>
            </a:r>
          </a:p>
          <a:p>
            <a:pPr eaLnBrk="1" hangingPunct="1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Лабораторијски преглед – 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ликвор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Компјутеризована 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томографија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eaLnBrk="1" hangingPunct="1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НМР </a:t>
            </a:r>
          </a:p>
          <a:p>
            <a:pPr eaLnBrk="1" hangingPunct="1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Евоцирани потенцијали</a:t>
            </a:r>
          </a:p>
          <a:p>
            <a:pPr eaLnBrk="1" hangingPunct="1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Тест  врућом купком </a:t>
            </a:r>
          </a:p>
          <a:p>
            <a:pPr eaLnBrk="1" hangingPunct="1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Скале 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ометености</a:t>
            </a:r>
            <a:endParaRPr lang="sr-Cyrl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buFontTx/>
              <a:buNone/>
            </a:pP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   К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urtzke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, Е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DSS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935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49"/>
    </mc:Choice>
    <mc:Fallback xmlns="">
      <p:transition spd="slow" advTm="20449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B163684-C98E-485E-A627-0C292AED99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ТЕРАПИЈА МУЛТИПЛЕ СКЛЕРОЗЕ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B783DE8-C364-48DB-B913-BB6181976D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Медикаментна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терапија релапса болести – ивМП 500-1000мг  3-5 дана, Пронисон тбл 12 дана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болест модификујућа терапија ((ИНФ)1а, 1б  и глатирамер ацетат (ГА);митоксантрон и натализумаб ; финголимод</a:t>
            </a:r>
          </a:p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Немедикаментна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792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816"/>
    </mc:Choice>
    <mc:Fallback xmlns="">
      <p:transition spd="slow" advTm="35816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F23ECED-66C0-4BE4-8BAB-06299E0A90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2400"/>
              </a:spcBef>
            </a:pP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Немидикаментна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терапија</a:t>
            </a:r>
          </a:p>
          <a:p>
            <a:pPr>
              <a:spcBef>
                <a:spcPts val="2400"/>
              </a:spcBef>
            </a:pP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Дијетна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исхрана</a:t>
            </a:r>
          </a:p>
          <a:p>
            <a:pPr>
              <a:spcBef>
                <a:spcPts val="2400"/>
              </a:spcBef>
            </a:pP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Физикална терапија: 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, хидротерапија, електротерапија, термотерапија, 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баленотерапија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Бањско лечење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39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934"/>
    </mc:Choice>
    <mc:Fallback xmlns="">
      <p:transition spd="slow" advTm="8934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705EF43-80A3-42B2-8806-09E460F741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Дијетална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исхрана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додавање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неких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есенцијалних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аминокиселина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масних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киселина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такође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своја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оправдања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Иако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М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доста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добро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проучена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постоје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јасни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нови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ставови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ипак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место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још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увек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недовољно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разјашњено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Поједини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аутори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сматрају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посебног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оправдања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физички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замор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доводи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погоршања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други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аутори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сматрају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без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комплетног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лечења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727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807"/>
    </mc:Choice>
    <mc:Fallback xmlns="">
      <p:transition spd="slow" advTm="33807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CB3EEF6-D1E7-4A60-8059-5CCDCA81EE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Поједини аутори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сматра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физикалну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спроводити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само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стационарним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условима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специјализованим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установама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опремом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рехабилитацију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неуролошких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обољења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Амбулантно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лечење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напред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осуђено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неуспех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Дуга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путовања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кратка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само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исцрпљују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болесника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доводе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погоршања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52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694"/>
    </mc:Choice>
    <mc:Fallback xmlns="">
      <p:transition spd="slow" advTm="21694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29971E5-0D22-46AF-9DEF-B87290ED76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indent="-283464">
              <a:lnSpc>
                <a:spcPct val="80000"/>
              </a:lnSpc>
              <a:buFont typeface="Wingdings 2"/>
              <a:buChar char=""/>
              <a:defRPr/>
            </a:pPr>
            <a:r>
              <a:rPr lang="sr-Cyrl-CS" dirty="0">
                <a:latin typeface="Arial" panose="020B0604020202020204" pitchFamily="34" charset="0"/>
                <a:cs typeface="Arial" panose="020B0604020202020204" pitchFamily="34" charset="0"/>
              </a:rPr>
              <a:t>Физикалну терапију не треба примењивати у фазама активности болести, већ у фазама стабилизације и мировања</a:t>
            </a:r>
          </a:p>
          <a:p>
            <a:pPr marL="82296" indent="0">
              <a:lnSpc>
                <a:spcPct val="80000"/>
              </a:lnSpc>
              <a:buNone/>
              <a:defRPr/>
            </a:pPr>
            <a:endParaRPr lang="sr-Cyrl-C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83464">
              <a:lnSpc>
                <a:spcPct val="80000"/>
              </a:lnSpc>
              <a:buFont typeface="Wingdings 2"/>
              <a:buChar char=""/>
              <a:defRPr/>
            </a:pPr>
            <a:r>
              <a:rPr lang="sr-Cyrl-CS" dirty="0">
                <a:latin typeface="Arial" panose="020B0604020202020204" pitchFamily="34" charset="0"/>
                <a:cs typeface="Arial" panose="020B0604020202020204" pitchFamily="34" charset="0"/>
              </a:rPr>
              <a:t>Мора се избегавати свако веће физичко напрезање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C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83464">
              <a:lnSpc>
                <a:spcPct val="80000"/>
              </a:lnSpc>
              <a:buFont typeface="Wingdings 2"/>
              <a:buChar char=""/>
              <a:defRPr/>
            </a:pPr>
            <a:endParaRPr lang="sr-Cyrl-C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83464">
              <a:lnSpc>
                <a:spcPct val="80000"/>
              </a:lnSpc>
              <a:buFont typeface="Wingdings 2"/>
              <a:buChar char=""/>
              <a:defRPr/>
            </a:pPr>
            <a:r>
              <a:rPr lang="sr-Cyrl-CS" dirty="0">
                <a:latin typeface="Arial" panose="020B0604020202020204" pitchFamily="34" charset="0"/>
                <a:cs typeface="Arial" panose="020B0604020202020204" pitchFamily="34" charset="0"/>
              </a:rPr>
              <a:t>Примена топлотних процедура може довести до погоршања</a:t>
            </a:r>
            <a:r>
              <a:rPr lang="sr-Latn-C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sr-Latn-CS" dirty="0" err="1">
                <a:latin typeface="Arial" panose="020B0604020202020204" pitchFamily="34" charset="0"/>
                <a:cs typeface="Arial" panose="020B0604020202020204" pitchFamily="34" charset="0"/>
              </a:rPr>
              <a:t>Uthoff</a:t>
            </a:r>
            <a:r>
              <a:rPr lang="sr-Latn-C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Cyrl-C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28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290"/>
    </mc:Choice>
    <mc:Fallback xmlns="">
      <p:transition spd="slow" advTm="1729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53912A9-C59E-49C2-A532-EBDECA9B7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МУЛТИПЛА СКЛЕРОЗА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E2D7B3B-BFE7-4D99-988C-3E1191D153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Мултипла склероза је хронична демијелиназициона болест ЦНС.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Јавља се између 20-е и 40-е године. Два пута чешће обољевају жене,него мушкарци.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Бол најчешће почиње ретробулбарним неуритисом који се карактерише опадањем оштрине вида и болом у оку при покретима очне јабучице,при чему се прегледом очног дна не региструју никакве промене.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0159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524"/>
    </mc:Choice>
    <mc:Fallback xmlns="">
      <p:transition spd="slow" advTm="28524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B2F65613-BDC4-4E71-81DE-EB4CCDC818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85461"/>
            <a:ext cx="7886700" cy="4891502"/>
          </a:xfrm>
        </p:spPr>
        <p:txBody>
          <a:bodyPr>
            <a:normAutofit lnSpcReduction="10000"/>
          </a:bodyPr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Бањска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лечилишта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имају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својих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оправдања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већ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речено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специјализована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обољења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Иначе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став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о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успеху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врсте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терапије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основу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литературе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може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извести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познато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због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свог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променљивог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фазама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ремисије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шубова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имамо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неких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одушевљење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након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климатског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лечења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других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разочарање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наших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лечилишта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најпознатија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Горња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Трепча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лечилиште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бави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одскоро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проблематиком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Температура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воде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износи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28-30° 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8165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440"/>
    </mc:Choice>
    <mc:Fallback xmlns="">
      <p:transition spd="slow" advTm="38440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A4B967-9399-4FA3-A235-F5A6586E98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Третман за особе оболеле од мултипле склерозе обухвата: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D9C72EA-8288-4485-AE40-50A55BD136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Кинезитерапију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Хидротерапију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Масажу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Електротерапију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Радну терапију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Третман код психолога и логопеда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Терапијско јахање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109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41"/>
    </mc:Choice>
    <mc:Fallback xmlns="">
      <p:transition spd="slow" advTm="15041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3CDFFC-BF5E-49C3-AAB1-551C531A0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7FEAF2C-FAD7-40D9-AB9C-62B45B296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укључује: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очување и побољшање координације -сачувати функције организма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едукацију пацијента у провођењу вежби код куће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едукација и примена метода самозбрињавања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едукација и примена релаксације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486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05"/>
    </mc:Choice>
    <mc:Fallback xmlns="">
      <p:transition spd="slow" advTm="16905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9704DB8-BAF0-4C0C-AF7A-029526945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ЦИЉЕВИ КИНЕЗИТЕРАПИЈЕ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3B80C5A-1FC7-403A-8CAC-4F2482E23D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Успоставити вољну моторну активност</a:t>
            </a:r>
          </a:p>
          <a:p>
            <a:pPr eaLnBrk="1" hangingPunct="1"/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Одржати сензорни фидбек</a:t>
            </a:r>
          </a:p>
          <a:p>
            <a:pPr eaLnBrk="1" hangingPunct="1"/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Инхибирати нежељене моторичке реакције</a:t>
            </a:r>
          </a:p>
          <a:p>
            <a:pPr eaLnBrk="1" hangingPunct="1"/>
            <a:endParaRPr lang="ru-RU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Превенирати контрактуре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78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651"/>
    </mc:Choice>
    <mc:Fallback xmlns="">
      <p:transition spd="slow" advTm="12651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8A2300-2335-4144-B860-15C071CC44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ЦИЉЕВИ КИНЕЗИТЕРАПИЈЕ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D04E5E1-97B4-4C0A-A053-970FA48D93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0" indent="-283464">
              <a:buFont typeface="Wingdings 2"/>
              <a:buChar char=""/>
              <a:defRPr/>
            </a:pPr>
            <a:r>
              <a:rPr lang="sr-Cyrl-CS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овећање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обима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покрета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зглобовима</a:t>
            </a:r>
            <a:endParaRPr lang="sr-Cyrl-C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83464">
              <a:buFont typeface="Wingdings 2"/>
              <a:buChar char=""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83464">
              <a:buFont typeface="Wingdings 2"/>
              <a:buChar char=""/>
              <a:defRPr/>
            </a:pPr>
            <a:r>
              <a:rPr lang="sr-Cyrl-CS" dirty="0"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држававање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повећање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снаге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мишића</a:t>
            </a:r>
            <a:endParaRPr lang="sr-Cyrl-C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83464">
              <a:buFont typeface="Wingdings 2"/>
              <a:buChar char=""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83464">
              <a:buFont typeface="Wingdings 2"/>
              <a:buChar char=""/>
              <a:defRPr/>
            </a:pPr>
            <a:r>
              <a:rPr lang="sr-Cyrl-CS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тварање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правилне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шеме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покрета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моторичке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активности</a:t>
            </a:r>
            <a:endParaRPr lang="sr-Cyrl-C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83464">
              <a:buFont typeface="Wingdings 2"/>
              <a:buChar char=""/>
              <a:defRPr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83464">
              <a:buFont typeface="Wingdings 2"/>
              <a:buChar char=""/>
              <a:defRPr/>
            </a:pPr>
            <a:r>
              <a:rPr lang="sr-Cyrl-CS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обољшање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функције</a:t>
            </a:r>
            <a:r>
              <a:rPr lang="sr-Cyrl-CS" dirty="0">
                <a:latin typeface="Arial" panose="020B0604020202020204" pitchFamily="34" charset="0"/>
                <a:cs typeface="Arial" panose="020B0604020202020204" pitchFamily="34" charset="0"/>
              </a:rPr>
              <a:t> КВС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дисајних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органа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нервног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система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органа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варење</a:t>
            </a:r>
            <a:endParaRPr lang="sr-Cyrl-C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83464">
              <a:buFont typeface="Wingdings 2"/>
              <a:buChar char=""/>
              <a:defRPr/>
            </a:pPr>
            <a:endParaRPr lang="sr-Cyrl-C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5760" indent="-283464">
              <a:buFont typeface="Wingdings 2"/>
              <a:buChar char=""/>
              <a:defRPr/>
            </a:pPr>
            <a:r>
              <a:rPr lang="sr-Cyrl-CS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обољшање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циркулације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убрзање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локалног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метаболизма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процеса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опоравка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82196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265"/>
    </mc:Choice>
    <mc:Fallback xmlns="">
      <p:transition spd="slow" advTm="25265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49F779D-0041-4CE2-B27E-2A67431A4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ВЕЖБЕ ДИСАЊА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DA2F8A1-24EA-4A7B-BF27-1741E7044A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pPr marL="0" indent="0">
              <a:buNone/>
            </a:pP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исфункције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респитраторне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мускулатуре</a:t>
            </a:r>
            <a:endParaRPr lang="sr-Latn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sr-Cyrl-R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Респираторне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вежбе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треба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спроводити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неколико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пута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дневно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66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69"/>
    </mc:Choice>
    <mc:Fallback xmlns="">
      <p:transition spd="slow" advTm="11569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596FCB-01CA-4B5D-AFB4-9DE5F70DB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en-US" dirty="0"/>
              <a:t/>
            </a:r>
            <a:br>
              <a:rPr lang="ru-RU" altLang="en-US" dirty="0"/>
            </a:b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Ефекти рехабилитације на различите симптоме и знаке болести</a:t>
            </a:r>
            <a:r>
              <a:rPr lang="ru-RU" altLang="en-US" i="1" dirty="0"/>
              <a:t/>
            </a:r>
            <a:br>
              <a:rPr lang="ru-RU" altLang="en-US" i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5C30C6-F281-4188-A43D-69BF71634A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Моторни дефицит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Спастицитет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Атаксија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Тремор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Вертиго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Дисфагија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Замор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Поремећај мокрења и дефекације</a:t>
            </a:r>
            <a:endParaRPr lang="sr-Latn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06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644"/>
    </mc:Choice>
    <mc:Fallback xmlns="">
      <p:transition spd="slow" advTm="24644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CC06AFF-EC52-4640-BA41-68A57D5EA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МОТОРНИ ДЕФИЦИТ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ABBDC84-6F8D-44E7-90E0-4E3A1FAE90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Јачање мишића</a:t>
            </a: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Вежбе прогресивног оптерећења 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   (број понављана /оптерећење) 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 15РМ 1-3 сета, затим 12 РМ  до 4 сета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 2-3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недељно, 12 недеља за постизање дуготрајнијег ефекта</a:t>
            </a: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Повећање мишићне снаге </a:t>
            </a:r>
          </a:p>
        </p:txBody>
      </p:sp>
    </p:spTree>
    <p:extLst>
      <p:ext uri="{BB962C8B-B14F-4D97-AF65-F5344CB8AC3E}">
        <p14:creationId xmlns:p14="http://schemas.microsoft.com/office/powerpoint/2010/main" val="3843979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343"/>
    </mc:Choice>
    <mc:Fallback xmlns="">
      <p:transition spd="slow" advTm="37343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9C0614-1018-435B-A60B-F13247598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АЕРОБНИ ТРНИНГ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167DD9F-C3DE-480D-816E-38512C0A47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Интензитет тренинга се одређује  постизањем циљане фреквенце срца која се креће од 30-60 %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HRR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или на основу симптома замора</a:t>
            </a:r>
          </a:p>
          <a:p>
            <a:pPr marL="0" indent="0">
              <a:buNone/>
            </a:pPr>
            <a:r>
              <a:rPr lang="sr-Latn-C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HRR=( HR </a:t>
            </a:r>
            <a:r>
              <a:rPr lang="sr-Latn-C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max</a:t>
            </a:r>
            <a:r>
              <a:rPr lang="sr-Latn-CS" dirty="0">
                <a:latin typeface="Arial" panose="020B0604020202020204" pitchFamily="34" charset="0"/>
                <a:cs typeface="Arial" panose="020B0604020202020204" pitchFamily="34" charset="0"/>
              </a:rPr>
              <a:t>  -  </a:t>
            </a:r>
            <a:r>
              <a:rPr lang="sr-Latn-CS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sr-Latn-C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lang="sr-Latn-CS" dirty="0">
                <a:latin typeface="Arial" panose="020B0604020202020204" pitchFamily="34" charset="0"/>
                <a:cs typeface="Arial" panose="020B0604020202020204" pitchFamily="34" charset="0"/>
              </a:rPr>
              <a:t>)+ </a:t>
            </a:r>
            <a:r>
              <a:rPr lang="sr-Latn-CS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sr-Latn-C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endParaRPr lang="sr-Cyrl-C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ма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x= 220-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године</a:t>
            </a:r>
          </a:p>
          <a:p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Постепено повећање трајања тренинга –  20 – 40 мин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2-3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недељно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12 недеља за постизање дуготрајнијих ефеката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691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764"/>
    </mc:Choice>
    <mc:Fallback xmlns="">
      <p:transition spd="slow" advTm="41764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5F2CC4F-80CB-45EA-998B-759BAABCE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СПАСТИЦИТЕТ</a:t>
            </a:r>
            <a:r>
              <a:rPr lang="sr-Cyrl-C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05B446D-6EF8-49E2-AFD7-6DDEACA28B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7983"/>
            <a:ext cx="7886700" cy="4758980"/>
          </a:xfrm>
        </p:spPr>
        <p:txBody>
          <a:bodyPr>
            <a:normAutofit fontScale="77500" lnSpcReduction="20000"/>
          </a:bodyPr>
          <a:lstStyle/>
          <a:p>
            <a:r>
              <a:rPr lang="sr-Cyrl-CS" alt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СПАСТИЦИТЕТ</a:t>
            </a:r>
          </a:p>
          <a:p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Избегавање провокативних фактора (положај тела, температура, 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опстипација,бол,урин.инфекције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..)</a:t>
            </a:r>
          </a:p>
          <a:p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Кинезитерапија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+ уводна 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криотерапија</a:t>
            </a:r>
            <a:endParaRPr lang="sr-Cyrl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хидрокинезиерапија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у хладној води</a:t>
            </a:r>
          </a:p>
          <a:p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 Различите техник(</a:t>
            </a:r>
            <a:r>
              <a:rPr lang="sr-Cyrl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Бобат,Војта.ПНФ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r>
              <a:rPr lang="ru-RU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Медикаментна терапија 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Баклофен и тизанидин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Диазепам,тетразепам, толперисон ( за болне спазме)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Дантролен- код непокретних пацијената, изазива слабост мишића,хепатотксичан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Тетрахидроканабинол (објективан ефикасност није показана, субјективно да) !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Ботулински  токсин А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3082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141"/>
    </mc:Choice>
    <mc:Fallback xmlns="">
      <p:transition spd="slow" advTm="4814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19E76B5-C2A5-4AEA-BF91-CD951D43F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МУЛТИПЛА СКЛЕРОЗА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CB17903-3B86-4BA0-8070-57E2BD3E5E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Демијелинизација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процес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виду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лизирања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мијелина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одвија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присуству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мононуклеара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што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говори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имунолошку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природу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обољења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Постоје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одређене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претпоставке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о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имунолошком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процесу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учешће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вируса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eaLnBrk="1" hangingPunct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директан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вируса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олигодендроците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стварају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одржавају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мијелин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eaLnBrk="1" hangingPunct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изазивање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имунолошког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одговора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вирус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налазе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олигодендроцитима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мијелину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eaLnBrk="1" hangingPunct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оштећење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мијелина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неуротоксичним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агенсом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ослобођен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одложене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реакције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хиперсензибилности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eaLnBrk="1" hangingPunct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имунолошки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одговор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непознате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антигене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имају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укрштену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реакцију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ЦНС.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923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425"/>
    </mc:Choice>
    <mc:Fallback xmlns="">
      <p:transition spd="slow" advTm="44425"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9FDF57-4747-4DCF-9071-89523E6DA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СПАСТИЦИТЕТ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AE1BFDC-4520-4937-BE5B-41A51341E0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Хируршка терапија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- 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реверзибилне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процедуре (уградња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интратекалне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баклофенске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пумпе)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-  иреверзибилне  процедуре (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неуроаблативне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технике-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неуротомије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дорзална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ризотомија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..)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774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44"/>
    </mc:Choice>
    <mc:Fallback xmlns="">
      <p:transition spd="slow" advTm="10044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E351DD7-AE08-482E-8BA9-B838FD46E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АТАКСИЈА И ТРЕМОР</a:t>
            </a:r>
            <a:r>
              <a:rPr lang="sr-Cyrl-C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sr-Cyrl-CS" alt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068701D-7CCF-4AFC-9ED1-3F0BF6BDF3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Медикаментна терапија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     β блокатори-постурални тремор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     Антиепилептици- интенциони тремор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Неурохируршке операције:</a:t>
            </a: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  стимулација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таламуса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таламотомија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44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742"/>
    </mc:Choice>
    <mc:Fallback xmlns="">
      <p:transition spd="slow" advTm="17742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E51D463-992D-420E-8EF0-5BE801959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АТАКСИЈА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45D7421-8141-4D36-A4C5-138C2951CB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Процена:  Бергова скала баланса- статичка равнотежа</a:t>
            </a:r>
          </a:p>
          <a:p>
            <a:pPr marL="0" indent="0">
              <a:buNone/>
            </a:pP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DGI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Dinamic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Gait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Index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FSST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TUG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-  динамичка  равнотежа</a:t>
            </a:r>
          </a:p>
          <a:p>
            <a:pPr marL="0" indent="0">
              <a:buNone/>
            </a:pP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КИНЕЗИТЕРАПИЈСКИ ПОСТУПЦИ</a:t>
            </a: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:                </a:t>
            </a:r>
          </a:p>
          <a:p>
            <a:pPr marL="0" indent="0">
              <a:buNone/>
            </a:pP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Сензорна стимулација ( вежбе за побољшање проприоцепције, примена вибро терапије, вежбе за равнотежу на различитим подлогама и без визуелног инпута, уз стимулацију вестибуларног система- покрет главе и очију)</a:t>
            </a:r>
          </a:p>
          <a:p>
            <a:pPr marL="0" indent="0">
              <a:buNone/>
            </a:pP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          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766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739"/>
    </mc:Choice>
    <mc:Fallback xmlns="">
      <p:transition spd="slow" advTm="39739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3D6BB0E-96EF-4DEB-82D3-C5A5B3244E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Вежбе за  побољшање баланса (стабилизација трупа, одржавање равнотеже у клечећем, цетвороножном положају, седећем, стојећем ,при ходу;   </a:t>
            </a:r>
          </a:p>
          <a:p>
            <a:pPr marL="0" indent="0">
              <a:buNone/>
            </a:pP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Корекција постуре у свим положајима и при промени положаја.        Прогресија кроз смањење броја тачки ослонца, ширине ослонца, нестабилне подлоге, двоструке радње-когнитивне и моторне кроз све положаје)  </a:t>
            </a:r>
          </a:p>
          <a:p>
            <a:pPr marL="0" indent="0">
              <a:buNone/>
            </a:pPr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Вежбе за побољшање баланса + в.прогресивног оптерећења-бољи резулатати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459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36"/>
    </mc:Choice>
    <mc:Fallback xmlns="">
      <p:transition spd="slow" advTm="40036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78718C0-E5BD-48FC-8F4E-293394757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Вежбе за побољшање координације ДЕ -Френкелове вежбе</a:t>
            </a:r>
          </a:p>
          <a:p>
            <a:pPr eaLnBrk="1" hangingPunct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Френкелове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вежбе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серија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вежби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поправљање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проприоцептивне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контроле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ДЕ</a:t>
            </a:r>
          </a:p>
          <a:p>
            <a:pPr eaLnBrk="1" hangingPunct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Специјално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корисне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оштећења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проприоцепције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услед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оштећења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ЦНС</a:t>
            </a:r>
          </a:p>
          <a:p>
            <a:pPr eaLnBrk="1" hangingPunct="1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ерија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вежби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повећаном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тежином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сложеношћу</a:t>
            </a:r>
            <a:endParaRPr lang="sr-Cyrl-C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зводе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 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4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положаја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лежећи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седећи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стојећи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вежбе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ходу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01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696"/>
    </mc:Choice>
    <mc:Fallback xmlns="">
      <p:transition spd="slow" advTm="30696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63D6194-C7B8-4E98-93F9-9CE2E6B93E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ТРЕМОР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99F3B177-F117-435F-87C3-A8EDDC8FAB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Терпијски поступци: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 примена хладноће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 проксимална стабилизација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 тегови на дисталним сегментима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 тежи прибор за јело,писање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 ортозе</a:t>
            </a:r>
          </a:p>
          <a:p>
            <a:r>
              <a:rPr lang="ru-RU" altLang="en-US" dirty="0">
                <a:latin typeface="Arial" panose="020B0604020202020204" pitchFamily="34" charset="0"/>
                <a:cs typeface="Arial" panose="020B0604020202020204" pitchFamily="34" charset="0"/>
              </a:rPr>
              <a:t>ортозе + тегови</a:t>
            </a: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7909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89"/>
    </mc:Choice>
    <mc:Fallback xmlns="">
      <p:transition spd="slow" advTm="16589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61A915-3C47-49F1-ACD4-EB69A682D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Симптоми оштећења можданог стабла- </a:t>
            </a:r>
            <a:r>
              <a:rPr 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вертиго</a:t>
            </a:r>
            <a:endParaRPr lang="en-US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1380F78-A538-407D-BF2A-898FD45DBF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Вестибуларна рехабилитација:</a:t>
            </a: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Хабитуација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- када се симптоми погоршавају са померањем главе, тела или у случају кад се налазе у визуелно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стимулишућој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средини </a:t>
            </a: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2.  Стабилизација погледа- особе које имају проблем фиксирања предмета, нарочито у ситуацијама када се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крецу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3.  Вежбе за побољшање равнотеже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3138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569"/>
    </mc:Choice>
    <mc:Fallback xmlns="">
      <p:transition spd="slow" advTm="25569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65AD12B-1C94-4FBF-99A3-BE7635C5E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600" dirty="0">
                <a:latin typeface="Arial" panose="020B0604020202020204" pitchFamily="34" charset="0"/>
                <a:cs typeface="Arial" panose="020B0604020202020204" pitchFamily="34" charset="0"/>
              </a:rPr>
              <a:t>Симптоми оштећења можданог стабла-</a:t>
            </a:r>
            <a:r>
              <a:rPr lang="sr-Cyrl-RS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дисфагија</a:t>
            </a:r>
            <a:endParaRPr 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F4E04F4-B5AF-48DB-B1BF-5095418D1D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813714"/>
          </a:xfrm>
        </p:spPr>
        <p:txBody>
          <a:bodyPr>
            <a:normAutofit fontScale="70000" lnSpcReduction="20000"/>
          </a:bodyPr>
          <a:lstStyle/>
          <a:p>
            <a:r>
              <a:rPr lang="sr-Cyrl-RS" b="1" dirty="0" err="1">
                <a:latin typeface="Arial" panose="020B0604020202020204" pitchFamily="34" charset="0"/>
                <a:cs typeface="Arial" panose="020B0604020202020204" pitchFamily="34" charset="0"/>
              </a:rPr>
              <a:t>Фацилитационе</a:t>
            </a:r>
            <a:r>
              <a:rPr lang="sr-Cyrl-RS" b="1" dirty="0">
                <a:latin typeface="Arial" panose="020B0604020202020204" pitchFamily="34" charset="0"/>
                <a:cs typeface="Arial" panose="020B0604020202020204" pitchFamily="34" charset="0"/>
              </a:rPr>
              <a:t> технике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 усне -да се спречи испадање хране из усне шупљине ( скупљање усана,  осмехивање, дување кроз сламчицу..)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 језик – да олакша манипулацију залогаја и потискивање кроз усну шупљину (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плажење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гурање језика о образ, са отпором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шпатул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у свим правцима)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 олакшање ретракције базе језика (фарингеалне фазе гутања и заостајање хране у валакулама)- зевање, држање језка између зуба и гутање, грглање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Олакшавање подизања гркљана- дубоки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удах,а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затим високо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аааа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са подизањем гласа  и потом спуштањем гласа максимално + јачање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инфрахиодних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мишића који у овоме учествују- вежбе флексије врата у лежећем положају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Олакшавање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ротаторних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покрета вилице потребних за жвакање – отварање и затварање вилице, померање вилице са једне на другу страну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Вежбе за 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адукцију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гласних жица- понављање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ах,ах,ах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док пацијент гура рукама столицу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0819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133"/>
    </mc:Choice>
    <mc:Fallback xmlns="">
      <p:transition spd="slow" advTm="35133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B0E68F6-94BE-4D5F-B0D4-10B19D7E5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Компензаторне технике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Позиционирање – седећи полжај, глава у средишњеј линији, блага флексија врата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Флексија главе у току гутања ( сузава дисајне путеве и шири валекуларни протор)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Окретање главе ка оштећеној страни ( олакшава преусмравање болуса хране ка супротној страни)  или нагињање на неоштећену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наглашено гутање или двоструко гутање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15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183"/>
    </mc:Choice>
    <mc:Fallback xmlns="">
      <p:transition spd="slow" advTm="19183"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C864177-A4C2-40E2-B4FC-296BCE36F3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Адаптивне технике:</a:t>
            </a: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- Адаптација конзистенције хране ( згушњавање течности, кашаста храна ) која се уноси, мањи болуси хране, избегавање млека и слаткиша ( због провоцирања стварања мукуса).</a:t>
            </a:r>
          </a:p>
          <a:p>
            <a:pPr marL="0" indent="0">
              <a:buNone/>
            </a:pP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- Усправан положај тела и главе, довољно времена за оброк, паузе у храњењу, пражњење уста пре следеће , регуларно гутање пљувачке.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797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753"/>
    </mc:Choice>
    <mc:Fallback xmlns="">
      <p:transition spd="slow" advTm="16753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1FB9E5C-A5B2-4D3E-ACB9-2ECDFEC2B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МУЛТИПЛА СКЛЕРОЗА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65EFD07-9E77-41D7-AF58-7D019A730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Основна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лезија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CNS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М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plaque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"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огњиште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демијелинизације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величине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микроскопске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лезије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неколико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пречнику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Предилекциона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места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перивентрикуларно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кортикално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оптички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нерви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орпус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алосум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мождано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стабло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церебеллум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медула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спиналис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посебно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њен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цервикални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458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271"/>
    </mc:Choice>
    <mc:Fallback xmlns="">
      <p:transition spd="slow" advTm="27271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BB005D-D3CB-42BF-A2FF-BA61C2B6E7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ЗАМОР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76E61CB-E824-485D-92A6-B095F0EC63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Примарни (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демијелинизације,аксоналне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лезије,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неуроендокрини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имунолошки мех. измењеним обрасцима церебралне активације)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Секундарни   поледица поремећаја спавања, депресије,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онеспособљености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узимања одређених лекова (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миорелаксанаса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аналгетика).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01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696"/>
    </mc:Choice>
    <mc:Fallback xmlns="">
      <p:transition spd="slow" advTm="27696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F93E473-E83B-4ADD-A0E1-042595744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ЗАМОР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34F40E1-CCA1-4B60-ACC0-96893FEFC8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1.Медикамента терапија- лимитирани докази о ефикасности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Амантадин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Немедикментна: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Вежбе   - аеробни тренинг- без значајнијег ефекта у односу 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на др. врсте вежби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- прогресивно оптерећење  + ефекти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 Програм за контролу замора, као посебног програма препорученог од стране МС Савета за водиче клиничке праксе , подразумева мултидисциплинарни приступ замору и креиран је тако да оболелог усмери на идентификацију секундарних узрока замора и промене начина понашања, стила живота и околине.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3. Когнитивно- бихејвирална терапија-базира се на сагледавању, а затим и промени пацијентовог односа према замору.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252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886"/>
    </mc:Choice>
    <mc:Fallback xmlns="">
      <p:transition spd="slow" advTm="56886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C1B1AE4-29EC-496C-8FF3-97238E495F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4000" dirty="0">
                <a:latin typeface="Arial" panose="020B0604020202020204" pitchFamily="34" charset="0"/>
                <a:cs typeface="Arial" panose="020B0604020202020204" pitchFamily="34" charset="0"/>
              </a:rPr>
              <a:t>ПОРЕМЕЋАЈ МОКРЕЊА И ДЕФЕКАЦИЈЕ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351124A-7929-443D-8F2F-28BFCF99B6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Хитност и учесталост мокрења- 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антихолинергици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Ноћно мокрење- 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интраназални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дезмопесин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Непотпуно пражњење м.бешике – СИСК - 6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x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дан  за резид. волумен &gt; 100мл)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Вежбе јачања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пелвичне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мускулатре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елекростимулација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биофеедбек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Опстипација- дијететски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режим,лаксативи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400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470"/>
    </mc:Choice>
    <mc:Fallback xmlns="">
      <p:transition spd="slow" advTm="2847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B2C5F60-DFEC-4153-A4E4-0C0AFDF3BE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МУЛТИПЛА СКЛЕРОЗА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C2EFC9-D686-491B-AA06-FFD32E271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Клиничка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слика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може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разноврсна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почетку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опонашати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било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неуролошку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болест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дијагностици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најважнији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клинички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налаз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специфичног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лабораторијског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теста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доказивање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болести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Основно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правило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дисеминованост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лезија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простору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времену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".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Може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срести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класичним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описима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en-US" dirty="0">
                <a:latin typeface="Arial" panose="020B0604020202020204" pitchFamily="34" charset="0"/>
                <a:cs typeface="Arial" panose="020B0604020202020204" pitchFamily="34" charset="0"/>
              </a:rPr>
              <a:t>Ш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аркота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тријас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симптома-спастицитет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атаксија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скандиран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говор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),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Wartenberga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правило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супротности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али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основна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карактеристика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дисемин</a:t>
            </a:r>
            <a:r>
              <a:rPr lang="sr-Latn-RS" altLang="en-US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sr-Cyrl-R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ва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ност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072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711"/>
    </mc:Choice>
    <mc:Fallback xmlns="">
      <p:transition spd="slow" advTm="38711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2D06F34-76D0-4B75-BF05-7ADFB76F54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Најчешћи симптоми мултипле склерозе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306CBD7-2AF6-400F-B043-71A7D3FE2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893227"/>
          </a:xfrm>
        </p:spPr>
        <p:txBody>
          <a:bodyPr>
            <a:normAutofit fontScale="55000" lnSpcReduction="20000"/>
          </a:bodyPr>
          <a:lstStyle/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Често се код особа са мултиплом склерозом јавља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тзв.Лерхмиттеов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знак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Од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кранијалних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нерава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најчешће су захваћени 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н.тригеминус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н.фацијалис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Један од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знаква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може бити и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тригеминална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неуралгија и периферна парализа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фацијалиса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Поремећај сензибилитета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Дупле слике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Вртоглавица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Поремећај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сфинктера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Посебно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оклијевање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при мокрењу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Доминира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атаксичан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ход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Поремећај координације и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синергија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Церебрална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дизартрија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тремор</a:t>
            </a:r>
            <a:endParaRPr lang="sr-Cyrl-R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Когнитивни и психијатријски поремећаји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У оквиру когнитивних јављају се сметње у пажњи и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памћењу,док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је међу психијатри-</a:t>
            </a:r>
          </a:p>
          <a:p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јским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поремећајима најчешћа депресија</a:t>
            </a:r>
          </a:p>
          <a:p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Појава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еуфорије,настаје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dirty="0" err="1">
                <a:latin typeface="Arial" panose="020B0604020202020204" pitchFamily="34" charset="0"/>
                <a:cs typeface="Arial" panose="020B0604020202020204" pitchFamily="34" charset="0"/>
              </a:rPr>
              <a:t>усљед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оштећења фронталног режња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7675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429"/>
    </mc:Choice>
    <mc:Fallback xmlns="">
      <p:transition spd="slow" advTm="5142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5AEB316-ECA1-4F0C-9AE6-E5C7760D32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МУЛТИПЛА СКЛЕРОЗА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550384E-F5FC-42D3-BB84-7962F6D67F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Болест од почетка може имати прогресиван ток без,или са ретким и краткотрајним ремисијама-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примарно прогресиван ток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секундарно прогресиван ток</a:t>
            </a:r>
            <a:r>
              <a:rPr lang="sr-Latn-RS" dirty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након неколико година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релапсно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ремитентни ток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прелази у прогресиван са спорим,али не заустављивим  нагомилавањем дефицита.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659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257"/>
    </mc:Choice>
    <mc:Fallback xmlns="">
      <p:transition spd="slow" advTm="24257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07001B7-E9F5-488A-82B8-CA646C110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МУЛТИПЛА СКЛЕРОЗА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54760BA-E98D-4878-9B7A-A8A20AD399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Обољење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иде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фазама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погоршањима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побољшањима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а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између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ремисије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Рецидив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називамо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шуб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".</a:t>
            </a:r>
            <a:endParaRPr lang="sr-Cyrl-R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току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клиничке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слике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имамо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следећу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п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оделу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sr-Cyrl-R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акутни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облик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eaLnBrk="1" hangingPunct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малигни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облик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20 М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један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случај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форме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(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леталите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првих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пет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година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eaLnBrk="1" hangingPunct="1"/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бенигни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облик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повoљан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ток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понекад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чак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клин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чки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манифестује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обдукцијi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умрлих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dirty="0"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ругих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болести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могу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наћи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“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plaque</a:t>
            </a:r>
            <a:r>
              <a:rPr lang="sr-Latn-CS" altLang="en-US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ови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". 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28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427"/>
    </mc:Choice>
    <mc:Fallback xmlns="">
      <p:transition spd="slow" advTm="35427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2E14476-1902-45DA-9DD4-2316F2B02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Преглед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ликвора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даје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олигоклоналну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реакцију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повећану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количину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око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трећине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болесника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налази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повећана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плеоцитоза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хипералбуминорахија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Хистолошки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плаqе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-у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могу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наћи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Т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лимфоцити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који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имају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супресорно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цитотоксично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дејство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повећање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IgG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Latn-CS" altLang="en-US" dirty="0" err="1">
                <a:latin typeface="Arial" panose="020B0604020202020204" pitchFamily="34" charset="0"/>
                <a:cs typeface="Arial" panose="020B0604020202020204" pitchFamily="34" charset="0"/>
              </a:rPr>
              <a:t>IgA</a:t>
            </a:r>
            <a:r>
              <a:rPr lang="en-US" alt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7499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8117"/>
    </mc:Choice>
    <mc:Fallback xmlns="">
      <p:transition spd="slow" advTm="28117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248</TotalTime>
  <Words>2099</Words>
  <Application>Microsoft Office PowerPoint</Application>
  <PresentationFormat>On-screen Show (4:3)</PresentationFormat>
  <Paragraphs>243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PowerPoint Presentation</vt:lpstr>
      <vt:lpstr>МУЛТИПЛА СКЛЕРОЗА</vt:lpstr>
      <vt:lpstr>МУЛТИПЛА СКЛЕРОЗА</vt:lpstr>
      <vt:lpstr>МУЛТИПЛА СКЛЕРОЗА</vt:lpstr>
      <vt:lpstr>МУЛТИПЛА СКЛЕРОЗА</vt:lpstr>
      <vt:lpstr>Најчешћи симптоми мултипле склерозе</vt:lpstr>
      <vt:lpstr>МУЛТИПЛА СКЛЕРОЗА</vt:lpstr>
      <vt:lpstr>МУЛТИПЛА СКЛЕРОЗА</vt:lpstr>
      <vt:lpstr>PowerPoint Presentation</vt:lpstr>
      <vt:lpstr>PowerPoint Presentation</vt:lpstr>
      <vt:lpstr>PowerPoint Presentation</vt:lpstr>
      <vt:lpstr>Модификована скала ометености према Kyrtzke-y</vt:lpstr>
      <vt:lpstr>Новомодификована Aschwort скалa </vt:lpstr>
      <vt:lpstr>ДИЈАГНОСТИКА МУЛТИПЛЕ СКЛЕРОЗЕ</vt:lpstr>
      <vt:lpstr>ТЕРАПИЈА МУЛТИПЛЕ СКЛЕРОЗЕ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Третман за особе оболеле од мултипле склерозе обухвата:</vt:lpstr>
      <vt:lpstr>КИНЕЗИТЕРАПИЈА</vt:lpstr>
      <vt:lpstr>ЦИЉЕВИ КИНЕЗИТЕРАПИЈЕ</vt:lpstr>
      <vt:lpstr>ЦИЉЕВИ КИНЕЗИТЕРАПИЈЕ</vt:lpstr>
      <vt:lpstr>ВЕЖБЕ ДИСАЊА</vt:lpstr>
      <vt:lpstr> Ефекти рехабилитације на различите симптоме и знаке болести </vt:lpstr>
      <vt:lpstr>МОТОРНИ ДЕФИЦИТ</vt:lpstr>
      <vt:lpstr>АЕРОБНИ ТРНИНГ</vt:lpstr>
      <vt:lpstr>СПАСТИЦИТЕТ </vt:lpstr>
      <vt:lpstr>СПАСТИЦИТЕТ</vt:lpstr>
      <vt:lpstr>АТАКСИЈА И ТРЕМОР </vt:lpstr>
      <vt:lpstr>АТАКСИЈА</vt:lpstr>
      <vt:lpstr>PowerPoint Presentation</vt:lpstr>
      <vt:lpstr>PowerPoint Presentation</vt:lpstr>
      <vt:lpstr>ТРЕМОР</vt:lpstr>
      <vt:lpstr>Симптоми оштећења можданог стабла- вертиго</vt:lpstr>
      <vt:lpstr>Симптоми оштећења можданог стабла-дисфагија</vt:lpstr>
      <vt:lpstr>PowerPoint Presentation</vt:lpstr>
      <vt:lpstr>PowerPoint Presentation</vt:lpstr>
      <vt:lpstr>ЗАМОР</vt:lpstr>
      <vt:lpstr>ЗАМОР</vt:lpstr>
      <vt:lpstr>ПОРЕМЕЋАЈ МОКРЕЊА И ДЕФЕКАЦИЈЕ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КИНЕЗИТЕРАПИЈА БОЛЕСНИКА СА МУЛТИПЛОМ СКЛЕРОЗОМ</dc:title>
  <dc:creator>katarinaparezanovicilic@gmail.com</dc:creator>
  <cp:lastModifiedBy>Kaca</cp:lastModifiedBy>
  <cp:revision>40</cp:revision>
  <dcterms:created xsi:type="dcterms:W3CDTF">2020-08-17T16:10:01Z</dcterms:created>
  <dcterms:modified xsi:type="dcterms:W3CDTF">2024-08-29T15:45:39Z</dcterms:modified>
</cp:coreProperties>
</file>